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6"/>
  </p:notesMasterIdLst>
  <p:sldIdLst>
    <p:sldId id="256" r:id="rId5"/>
  </p:sldIdLst>
  <p:sldSz cx="21386800" cy="30279975"/>
  <p:notesSz cx="6858000" cy="9144000"/>
  <p:embeddedFontLst>
    <p:embeddedFont>
      <p:font typeface="Candara" panose="020E0502030303020204" pitchFamily="34"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661">
          <p15:clr>
            <a:srgbClr val="A4A3A4"/>
          </p15:clr>
        </p15:guide>
        <p15:guide id="2"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j8Fd9ikLXvqeKRyKzDpaAk3Lid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FFE"/>
    <a:srgbClr val="6CC01C"/>
    <a:srgbClr val="385B85"/>
    <a:srgbClr val="642812"/>
    <a:srgbClr val="FFF9F1"/>
    <a:srgbClr val="663300"/>
    <a:srgbClr val="660033"/>
    <a:srgbClr val="00B08B"/>
    <a:srgbClr val="F4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2141" y="-1320"/>
      </p:cViewPr>
      <p:guideLst>
        <p:guide orient="horz" pos="15661"/>
        <p:guide pos="673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7" Type="http://customschemas.google.com/relationships/presentationmetadata" Target="metadata"/><Relationship Id="rId2" Type="http://schemas.openxmlformats.org/officeDocument/2006/relationships/customXml" Target="../customXml/item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1: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ólo el título">
  <p:cSld name="Sólo el título">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9537">
          <p15:clr>
            <a:srgbClr val="FBAE40"/>
          </p15:clr>
        </p15:guide>
        <p15:guide id="2" pos="67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20" name="Rectángulo 19">
            <a:extLst>
              <a:ext uri="{FF2B5EF4-FFF2-40B4-BE49-F238E27FC236}">
                <a16:creationId xmlns:a16="http://schemas.microsoft.com/office/drawing/2014/main" id="{96F26A29-F9C6-12E1-DA19-D62B2D6F468E}"/>
              </a:ext>
            </a:extLst>
          </p:cNvPr>
          <p:cNvSpPr>
            <a:spLocks/>
          </p:cNvSpPr>
          <p:nvPr userDrawn="1"/>
        </p:nvSpPr>
        <p:spPr>
          <a:xfrm>
            <a:off x="0" y="28277617"/>
            <a:ext cx="21386800" cy="1979558"/>
          </a:xfrm>
          <a:prstGeom prst="rect">
            <a:avLst/>
          </a:prstGeom>
          <a:solidFill>
            <a:srgbClr val="FCFFFE"/>
          </a:solidFill>
          <a:ln w="152400">
            <a:solidFill>
              <a:srgbClr val="6CC0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a:extLst>
              <a:ext uri="{FF2B5EF4-FFF2-40B4-BE49-F238E27FC236}">
                <a16:creationId xmlns:a16="http://schemas.microsoft.com/office/drawing/2014/main" id="{BE7E96DA-0B43-FD2E-A9BC-6F37C0227040}"/>
              </a:ext>
            </a:extLst>
          </p:cNvPr>
          <p:cNvSpPr/>
          <p:nvPr userDrawn="1"/>
        </p:nvSpPr>
        <p:spPr>
          <a:xfrm>
            <a:off x="0" y="-1"/>
            <a:ext cx="21386800" cy="2611083"/>
          </a:xfrm>
          <a:prstGeom prst="rect">
            <a:avLst/>
          </a:prstGeom>
          <a:solidFill>
            <a:srgbClr val="FCFFFE"/>
          </a:solidFill>
          <a:ln w="152400">
            <a:solidFill>
              <a:srgbClr val="6CC0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196DECA-9E35-29BD-92C5-B886ABA9DF2F}"/>
              </a:ext>
            </a:extLst>
          </p:cNvPr>
          <p:cNvSpPr txBox="1"/>
          <p:nvPr userDrawn="1"/>
        </p:nvSpPr>
        <p:spPr>
          <a:xfrm>
            <a:off x="2800634" y="224091"/>
            <a:ext cx="15512277" cy="2232021"/>
          </a:xfrm>
          <a:prstGeom prst="rect">
            <a:avLst/>
          </a:prstGeom>
          <a:noFill/>
          <a:ln>
            <a:noFill/>
          </a:ln>
        </p:spPr>
        <p:txBody>
          <a:bodyPr wrap="square">
            <a:spAutoFit/>
          </a:bodyPr>
          <a:lstStyle/>
          <a:p>
            <a:pPr algn="ctr">
              <a:lnSpc>
                <a:spcPct val="150000"/>
              </a:lnSpc>
              <a:buNone/>
            </a:pPr>
            <a:r>
              <a:rPr lang="es-ES" sz="3200" b="1" i="0" u="none" strike="noStrike" cap="none" dirty="0">
                <a:solidFill>
                  <a:srgbClr val="6CC01C"/>
                </a:solidFill>
                <a:effectLst/>
                <a:latin typeface="Candara" panose="020E0502030303020204" pitchFamily="34" charset="0"/>
                <a:cs typeface="Arial"/>
                <a:sym typeface="Arial"/>
              </a:rPr>
              <a:t>IV</a:t>
            </a:r>
            <a:r>
              <a:rPr lang="es-ES" sz="3200" b="1" i="0" u="none" strike="noStrike" cap="none" dirty="0">
                <a:solidFill>
                  <a:schemeClr val="accent2">
                    <a:lumMod val="50000"/>
                  </a:schemeClr>
                </a:solidFill>
                <a:effectLst/>
                <a:latin typeface="Candara" panose="020E0502030303020204" pitchFamily="34" charset="0"/>
                <a:cs typeface="Arial"/>
                <a:sym typeface="Arial"/>
              </a:rPr>
              <a:t> Congreso Iberoamericano por una educación de calidad - Mentoría y Desarrollo Competencial (</a:t>
            </a:r>
            <a:r>
              <a:rPr lang="es-ES" sz="3200" b="1" i="0" u="none" strike="noStrike" cap="none" dirty="0">
                <a:solidFill>
                  <a:srgbClr val="385B85"/>
                </a:solidFill>
                <a:effectLst/>
                <a:latin typeface="Candara" panose="020E0502030303020204" pitchFamily="34" charset="0"/>
                <a:cs typeface="Arial"/>
                <a:sym typeface="Arial"/>
              </a:rPr>
              <a:t>RIME</a:t>
            </a:r>
            <a:r>
              <a:rPr lang="es-ES" sz="3200" b="1" i="0" u="none" strike="noStrike" cap="none" dirty="0">
                <a:solidFill>
                  <a:srgbClr val="6CC01C"/>
                </a:solidFill>
                <a:effectLst/>
                <a:latin typeface="Candara" panose="020E0502030303020204" pitchFamily="34" charset="0"/>
                <a:cs typeface="Arial"/>
                <a:sym typeface="Arial"/>
              </a:rPr>
              <a:t>DEC</a:t>
            </a:r>
            <a:r>
              <a:rPr lang="es-ES" sz="3200" b="1" i="0" u="none" strike="noStrike" cap="none" dirty="0">
                <a:solidFill>
                  <a:schemeClr val="accent2">
                    <a:lumMod val="50000"/>
                  </a:schemeClr>
                </a:solidFill>
                <a:effectLst/>
                <a:latin typeface="Candara" panose="020E0502030303020204" pitchFamily="34" charset="0"/>
                <a:cs typeface="Arial"/>
                <a:sym typeface="Arial"/>
              </a:rPr>
              <a:t>) </a:t>
            </a:r>
          </a:p>
          <a:p>
            <a:pPr algn="ctr">
              <a:lnSpc>
                <a:spcPct val="150000"/>
              </a:lnSpc>
              <a:buNone/>
            </a:pPr>
            <a:r>
              <a:rPr lang="es-ES" sz="3200" b="1" i="0" dirty="0">
                <a:solidFill>
                  <a:schemeClr val="accent2">
                    <a:lumMod val="50000"/>
                  </a:schemeClr>
                </a:solidFill>
                <a:effectLst/>
                <a:latin typeface="Candara" panose="020E0502030303020204" pitchFamily="34" charset="0"/>
              </a:rPr>
              <a:t>Badajoz, 4-6 noviembre de 2026</a:t>
            </a:r>
            <a:endParaRPr lang="es-ES" sz="3200" b="1" dirty="0">
              <a:solidFill>
                <a:schemeClr val="accent2">
                  <a:lumMod val="50000"/>
                </a:schemeClr>
              </a:solidFill>
              <a:effectLst/>
              <a:latin typeface="Candara" panose="020E0502030303020204" pitchFamily="34" charset="0"/>
            </a:endParaRPr>
          </a:p>
        </p:txBody>
      </p:sp>
      <p:pic>
        <p:nvPicPr>
          <p:cNvPr id="25" name="Imagen 24">
            <a:extLst>
              <a:ext uri="{FF2B5EF4-FFF2-40B4-BE49-F238E27FC236}">
                <a16:creationId xmlns:a16="http://schemas.microsoft.com/office/drawing/2014/main" id="{4484895C-F114-B1E2-7A9A-78D49D1892D1}"/>
              </a:ext>
            </a:extLst>
          </p:cNvPr>
          <p:cNvPicPr>
            <a:picLocks noChangeAspect="1"/>
          </p:cNvPicPr>
          <p:nvPr userDrawn="1"/>
        </p:nvPicPr>
        <p:blipFill>
          <a:blip r:embed="rId4"/>
          <a:srcRect/>
          <a:stretch/>
        </p:blipFill>
        <p:spPr>
          <a:xfrm>
            <a:off x="695599" y="288465"/>
            <a:ext cx="2154281" cy="2097088"/>
          </a:xfrm>
          <a:prstGeom prst="rect">
            <a:avLst/>
          </a:prstGeom>
        </p:spPr>
      </p:pic>
      <p:pic>
        <p:nvPicPr>
          <p:cNvPr id="55" name="Imagen 54" descr="Un dibujo de una cara feliz&#10;&#10;El contenido generado por IA puede ser incorrecto.">
            <a:extLst>
              <a:ext uri="{FF2B5EF4-FFF2-40B4-BE49-F238E27FC236}">
                <a16:creationId xmlns:a16="http://schemas.microsoft.com/office/drawing/2014/main" id="{FA9D9AA8-2B8B-0802-96B4-E24EAE2DF565}"/>
              </a:ext>
            </a:extLst>
          </p:cNvPr>
          <p:cNvPicPr>
            <a:picLocks noChangeAspect="1"/>
          </p:cNvPicPr>
          <p:nvPr userDrawn="1"/>
        </p:nvPicPr>
        <p:blipFill>
          <a:blip r:embed="rId5"/>
          <a:stretch>
            <a:fillRect/>
          </a:stretch>
        </p:blipFill>
        <p:spPr>
          <a:xfrm>
            <a:off x="19679115" y="528044"/>
            <a:ext cx="1082261" cy="1363649"/>
          </a:xfrm>
          <a:prstGeom prst="rect">
            <a:avLst/>
          </a:prstGeom>
        </p:spPr>
      </p:pic>
      <p:pic>
        <p:nvPicPr>
          <p:cNvPr id="5" name="Imagen 4" descr="Icono&#10;&#10;El contenido generado por IA puede ser incorrecto.">
            <a:extLst>
              <a:ext uri="{FF2B5EF4-FFF2-40B4-BE49-F238E27FC236}">
                <a16:creationId xmlns:a16="http://schemas.microsoft.com/office/drawing/2014/main" id="{E988DA58-844B-2C3E-E6A5-156145F54BBE}"/>
              </a:ext>
            </a:extLst>
          </p:cNvPr>
          <p:cNvPicPr>
            <a:picLocks noChangeAspect="1"/>
          </p:cNvPicPr>
          <p:nvPr userDrawn="1"/>
        </p:nvPicPr>
        <p:blipFill>
          <a:blip r:embed="rId6"/>
          <a:stretch>
            <a:fillRect/>
          </a:stretch>
        </p:blipFill>
        <p:spPr>
          <a:xfrm>
            <a:off x="18403926" y="350280"/>
            <a:ext cx="1101241" cy="1674974"/>
          </a:xfrm>
          <a:prstGeom prst="rect">
            <a:avLst/>
          </a:prstGeom>
        </p:spPr>
      </p:pic>
      <p:pic>
        <p:nvPicPr>
          <p:cNvPr id="6" name="Imagen 5">
            <a:extLst>
              <a:ext uri="{FF2B5EF4-FFF2-40B4-BE49-F238E27FC236}">
                <a16:creationId xmlns:a16="http://schemas.microsoft.com/office/drawing/2014/main" id="{7AF13FA6-30E6-6AFD-6D42-8A301BF0E8A0}"/>
              </a:ext>
            </a:extLst>
          </p:cNvPr>
          <p:cNvPicPr>
            <a:picLocks noChangeAspect="1"/>
          </p:cNvPicPr>
          <p:nvPr userDrawn="1"/>
        </p:nvPicPr>
        <p:blipFill>
          <a:blip r:embed="rId7"/>
          <a:stretch>
            <a:fillRect/>
          </a:stretch>
        </p:blipFill>
        <p:spPr>
          <a:xfrm>
            <a:off x="2684018" y="1129564"/>
            <a:ext cx="2054475" cy="1457408"/>
          </a:xfrm>
          <a:prstGeom prst="rect">
            <a:avLst/>
          </a:prstGeom>
        </p:spPr>
      </p:pic>
      <p:pic>
        <p:nvPicPr>
          <p:cNvPr id="12" name="Imagen 11">
            <a:extLst>
              <a:ext uri="{FF2B5EF4-FFF2-40B4-BE49-F238E27FC236}">
                <a16:creationId xmlns:a16="http://schemas.microsoft.com/office/drawing/2014/main" id="{70EF8108-6855-E091-87FB-22FDBFBE711D}"/>
              </a:ext>
            </a:extLst>
          </p:cNvPr>
          <p:cNvPicPr>
            <a:picLocks noChangeAspect="1"/>
          </p:cNvPicPr>
          <p:nvPr userDrawn="1"/>
        </p:nvPicPr>
        <p:blipFill>
          <a:blip r:embed="rId8"/>
          <a:srcRect t="81524"/>
          <a:stretch>
            <a:fillRect/>
          </a:stretch>
        </p:blipFill>
        <p:spPr>
          <a:xfrm>
            <a:off x="774313" y="28678142"/>
            <a:ext cx="7196236" cy="943196"/>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9537">
          <p15:clr>
            <a:srgbClr val="F26B43"/>
          </p15:clr>
        </p15:guide>
        <p15:guide id="2" pos="67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1"/>
          <p:cNvSpPr txBox="1"/>
          <p:nvPr/>
        </p:nvSpPr>
        <p:spPr>
          <a:xfrm>
            <a:off x="972320" y="7059735"/>
            <a:ext cx="532859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labore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 quis </a:t>
            </a:r>
            <a:r>
              <a:rPr lang="es-ES" sz="2400" b="0" i="0" u="none" strike="noStrike" cap="none" dirty="0" err="1">
                <a:solidFill>
                  <a:schemeClr val="dk1"/>
                </a:solidFill>
                <a:latin typeface="Candara"/>
                <a:ea typeface="Candara"/>
                <a:cs typeface="Candara"/>
                <a:sym typeface="Candara"/>
              </a:rPr>
              <a:t>nostrud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aliquip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Fig</a:t>
            </a:r>
            <a:r>
              <a:rPr lang="es-ES" sz="2400" b="0" i="0" u="none" strike="noStrike" cap="none" dirty="0">
                <a:solidFill>
                  <a:schemeClr val="dk1"/>
                </a:solidFill>
                <a:latin typeface="Candara"/>
                <a:ea typeface="Candara"/>
                <a:cs typeface="Candara"/>
                <a:sym typeface="Candara"/>
              </a:rPr>
              <a:t> 1). </a:t>
            </a:r>
            <a:endParaRPr dirty="0"/>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anim</a:t>
            </a:r>
            <a:r>
              <a:rPr lang="es-ES" sz="2400" b="0" i="0" u="none" strike="noStrike" cap="none" dirty="0">
                <a:solidFill>
                  <a:schemeClr val="dk1"/>
                </a:solidFill>
                <a:latin typeface="Candara"/>
                <a:ea typeface="Candara"/>
                <a:cs typeface="Candara"/>
                <a:sym typeface="Candara"/>
              </a:rPr>
              <a:t> id </a:t>
            </a:r>
            <a:r>
              <a:rPr lang="es-ES" sz="2400" b="0" i="0" u="none" strike="noStrike" cap="none" dirty="0" err="1">
                <a:solidFill>
                  <a:schemeClr val="dk1"/>
                </a:solidFill>
                <a:latin typeface="Candara"/>
                <a:ea typeface="Candara"/>
                <a:cs typeface="Candara"/>
                <a:sym typeface="Candara"/>
              </a:rPr>
              <a:t>est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laborum.ud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endParaRPr dirty="0"/>
          </a:p>
        </p:txBody>
      </p:sp>
      <p:sp>
        <p:nvSpPr>
          <p:cNvPr id="244" name="Google Shape;244;p1"/>
          <p:cNvSpPr txBox="1"/>
          <p:nvPr/>
        </p:nvSpPr>
        <p:spPr>
          <a:xfrm>
            <a:off x="11341472" y="6925706"/>
            <a:ext cx="330958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l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endParaRPr sz="2400" b="0" i="0" u="none" strike="noStrike" cap="none" dirty="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laboua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a:t>
            </a:r>
            <a:endParaRPr dirty="0"/>
          </a:p>
        </p:txBody>
      </p:sp>
      <p:pic>
        <p:nvPicPr>
          <p:cNvPr id="245" name="Google Shape;245;p1" descr="C:\Users\dacolrui\Desktop\Tarta.png"/>
          <p:cNvPicPr preferRelativeResize="0"/>
          <p:nvPr/>
        </p:nvPicPr>
        <p:blipFill rotWithShape="1">
          <a:blip r:embed="rId3">
            <a:alphaModFix/>
          </a:blip>
          <a:srcRect l="1474" t="4595" r="2083" b="5217"/>
          <a:stretch/>
        </p:blipFill>
        <p:spPr>
          <a:xfrm>
            <a:off x="2455880" y="21054693"/>
            <a:ext cx="6412335" cy="2117261"/>
          </a:xfrm>
          <a:prstGeom prst="rect">
            <a:avLst/>
          </a:prstGeom>
          <a:noFill/>
          <a:ln>
            <a:noFill/>
          </a:ln>
        </p:spPr>
      </p:pic>
      <p:sp>
        <p:nvSpPr>
          <p:cNvPr id="246" name="Google Shape;246;p1"/>
          <p:cNvSpPr/>
          <p:nvPr/>
        </p:nvSpPr>
        <p:spPr>
          <a:xfrm>
            <a:off x="1044328"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sp>
        <p:nvSpPr>
          <p:cNvPr id="247" name="Google Shape;247;p1"/>
          <p:cNvSpPr txBox="1"/>
          <p:nvPr/>
        </p:nvSpPr>
        <p:spPr>
          <a:xfrm>
            <a:off x="912493" y="15905204"/>
            <a:ext cx="3024559"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eu fugiat nulla pariatur. Excepteur sint occaecat cupidatat non proident, sunt in culpa qui officia deserunt mollit anim id est laborum.</a:t>
            </a:r>
            <a:endParaRPr/>
          </a:p>
        </p:txBody>
      </p:sp>
      <p:sp>
        <p:nvSpPr>
          <p:cNvPr id="248" name="Google Shape;248;p1"/>
          <p:cNvSpPr txBox="1"/>
          <p:nvPr/>
        </p:nvSpPr>
        <p:spPr>
          <a:xfrm>
            <a:off x="5652840" y="11576533"/>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1. Introduction</a:t>
            </a:r>
            <a:endParaRPr sz="2400" b="0" i="0" u="none" strike="noStrike" cap="none">
              <a:solidFill>
                <a:schemeClr val="dk1"/>
              </a:solidFill>
              <a:latin typeface="Calibri"/>
              <a:ea typeface="Calibri"/>
              <a:cs typeface="Calibri"/>
              <a:sym typeface="Calibri"/>
            </a:endParaRPr>
          </a:p>
        </p:txBody>
      </p:sp>
      <p:sp>
        <p:nvSpPr>
          <p:cNvPr id="249" name="Google Shape;249;p1"/>
          <p:cNvSpPr txBox="1"/>
          <p:nvPr/>
        </p:nvSpPr>
        <p:spPr>
          <a:xfrm>
            <a:off x="2394458" y="23535306"/>
            <a:ext cx="626159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3. Results</a:t>
            </a:r>
            <a:endParaRPr sz="2400" b="0" i="0" u="none" strike="noStrike" cap="none">
              <a:solidFill>
                <a:schemeClr val="dk1"/>
              </a:solidFill>
              <a:latin typeface="Calibri"/>
              <a:ea typeface="Calibri"/>
              <a:cs typeface="Calibri"/>
              <a:sym typeface="Calibri"/>
            </a:endParaRPr>
          </a:p>
        </p:txBody>
      </p:sp>
      <p:sp>
        <p:nvSpPr>
          <p:cNvPr id="250" name="Google Shape;250;p1"/>
          <p:cNvSpPr txBox="1"/>
          <p:nvPr/>
        </p:nvSpPr>
        <p:spPr>
          <a:xfrm>
            <a:off x="4108696" y="15905204"/>
            <a:ext cx="309996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Excepteur sint occaecat cupidatat non proident, sunt in culpa qui officia deserunt mollit anim id est laborum.</a:t>
            </a:r>
            <a:endParaRPr/>
          </a:p>
        </p:txBody>
      </p:sp>
      <p:sp>
        <p:nvSpPr>
          <p:cNvPr id="251" name="Google Shape;251;p1"/>
          <p:cNvSpPr txBox="1"/>
          <p:nvPr/>
        </p:nvSpPr>
        <p:spPr>
          <a:xfrm>
            <a:off x="11418302" y="15926146"/>
            <a:ext cx="907053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a:p>
            <a:pPr marL="0" marR="0" lvl="0" indent="0" algn="just" rtl="0">
              <a:spcBef>
                <a:spcPts val="0"/>
              </a:spcBef>
              <a:spcAft>
                <a:spcPts val="0"/>
              </a:spcAft>
              <a:buNone/>
            </a:pPr>
            <a:endParaRPr sz="2400" b="0" i="0" u="none" strike="noStrike" cap="none">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nvGrpSpPr>
          <p:cNvPr id="253" name="Google Shape;253;p1"/>
          <p:cNvGrpSpPr/>
          <p:nvPr/>
        </p:nvGrpSpPr>
        <p:grpSpPr>
          <a:xfrm>
            <a:off x="900312" y="4716245"/>
            <a:ext cx="5479259" cy="2646878"/>
            <a:chOff x="900312" y="4860261"/>
            <a:chExt cx="5479259" cy="2646878"/>
          </a:xfrm>
        </p:grpSpPr>
        <p:sp>
          <p:nvSpPr>
            <p:cNvPr id="254" name="Google Shape;254;p1"/>
            <p:cNvSpPr txBox="1"/>
            <p:nvPr/>
          </p:nvSpPr>
          <p:spPr>
            <a:xfrm>
              <a:off x="900312" y="4860261"/>
              <a:ext cx="957313"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u="none" strike="noStrike" cap="none">
                  <a:solidFill>
                    <a:srgbClr val="3F3151"/>
                  </a:solidFill>
                  <a:latin typeface="Candara"/>
                  <a:ea typeface="Candara"/>
                  <a:cs typeface="Candara"/>
                  <a:sym typeface="Candara"/>
                </a:rPr>
                <a:t>1</a:t>
              </a:r>
              <a:endParaRPr sz="16600" b="1" i="1">
                <a:solidFill>
                  <a:srgbClr val="3F3151"/>
                </a:solidFill>
                <a:latin typeface="Candara"/>
                <a:ea typeface="Candara"/>
                <a:cs typeface="Candara"/>
                <a:sym typeface="Candara"/>
              </a:endParaRPr>
            </a:p>
          </p:txBody>
        </p:sp>
        <p:sp>
          <p:nvSpPr>
            <p:cNvPr id="255" name="Google Shape;255;p1"/>
            <p:cNvSpPr txBox="1"/>
            <p:nvPr/>
          </p:nvSpPr>
          <p:spPr>
            <a:xfrm>
              <a:off x="1982213" y="5804200"/>
              <a:ext cx="4397358"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Introducción</a:t>
              </a:r>
              <a:endParaRPr sz="6000" b="1" dirty="0">
                <a:solidFill>
                  <a:srgbClr val="3F3151"/>
                </a:solidFill>
                <a:latin typeface="Candara"/>
                <a:ea typeface="Candara"/>
                <a:cs typeface="Candara"/>
                <a:sym typeface="Candara"/>
              </a:endParaRPr>
            </a:p>
          </p:txBody>
        </p:sp>
      </p:grpSp>
      <p:pic>
        <p:nvPicPr>
          <p:cNvPr id="256" name="Google Shape;256;p1" descr="Equipo"/>
          <p:cNvPicPr preferRelativeResize="0"/>
          <p:nvPr/>
        </p:nvPicPr>
        <p:blipFill rotWithShape="1">
          <a:blip r:embed="rId4">
            <a:alphaModFix/>
          </a:blip>
          <a:srcRect/>
          <a:stretch/>
        </p:blipFill>
        <p:spPr>
          <a:xfrm>
            <a:off x="6588944" y="8581890"/>
            <a:ext cx="3240360" cy="3240360"/>
          </a:xfrm>
          <a:prstGeom prst="rect">
            <a:avLst/>
          </a:prstGeom>
          <a:noFill/>
          <a:ln>
            <a:noFill/>
          </a:ln>
        </p:spPr>
      </p:pic>
      <p:sp>
        <p:nvSpPr>
          <p:cNvPr id="257" name="Google Shape;257;p1"/>
          <p:cNvSpPr/>
          <p:nvPr/>
        </p:nvSpPr>
        <p:spPr>
          <a:xfrm>
            <a:off x="11467072"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a:solidFill>
                <a:schemeClr val="lt1"/>
              </a:solidFill>
              <a:latin typeface="Calibri"/>
              <a:ea typeface="Calibri"/>
              <a:cs typeface="Calibri"/>
              <a:sym typeface="Calibri"/>
            </a:endParaRPr>
          </a:p>
        </p:txBody>
      </p:sp>
      <p:sp>
        <p:nvSpPr>
          <p:cNvPr id="258" name="Google Shape;258;p1"/>
          <p:cNvSpPr txBox="1"/>
          <p:nvPr/>
        </p:nvSpPr>
        <p:spPr>
          <a:xfrm>
            <a:off x="14864725" y="13179101"/>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a:solidFill>
                  <a:schemeClr val="dk1"/>
                </a:solidFill>
                <a:latin typeface="Calibri"/>
                <a:ea typeface="Calibri"/>
                <a:cs typeface="Calibri"/>
                <a:sym typeface="Calibri"/>
              </a:rPr>
              <a:t>Fig 2. Methodology</a:t>
            </a:r>
            <a:endParaRPr sz="2400">
              <a:solidFill>
                <a:schemeClr val="dk1"/>
              </a:solidFill>
              <a:latin typeface="Calibri"/>
              <a:ea typeface="Calibri"/>
              <a:cs typeface="Calibri"/>
              <a:sym typeface="Calibri"/>
            </a:endParaRPr>
          </a:p>
        </p:txBody>
      </p:sp>
      <p:sp>
        <p:nvSpPr>
          <p:cNvPr id="259" name="Google Shape;259;p1"/>
          <p:cNvSpPr txBox="1"/>
          <p:nvPr/>
        </p:nvSpPr>
        <p:spPr>
          <a:xfrm>
            <a:off x="11467072" y="26161274"/>
            <a:ext cx="9091053" cy="150810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3200" b="1">
                <a:solidFill>
                  <a:srgbClr val="3F3151"/>
                </a:solidFill>
                <a:latin typeface="Candara"/>
                <a:ea typeface="Candara"/>
                <a:cs typeface="Candara"/>
                <a:sym typeface="Candara"/>
              </a:rPr>
              <a:t>Agradecimientos: </a:t>
            </a:r>
            <a:r>
              <a:rPr lang="es-ES" sz="2000">
                <a:solidFill>
                  <a:schemeClr val="dk1"/>
                </a:solidFill>
                <a:latin typeface="Candara"/>
                <a:ea typeface="Candara"/>
                <a:cs typeface="Candara"/>
                <a:sym typeface="Candara"/>
              </a:rPr>
              <a:t>The authors are grateful to Ministerio de Ciencia Innovación y Universidades and the Junta de Extremadura and FEDER (Fondo Europeo de Desarrollo Regional “Una manera de hacer Europa”), for finantial help by projects CTM2016‐7xxxx‐R and IB16xxx, respectively.</a:t>
            </a:r>
            <a:endParaRPr sz="3200" b="1">
              <a:solidFill>
                <a:srgbClr val="3F3151"/>
              </a:solidFill>
              <a:latin typeface="Candara"/>
              <a:ea typeface="Candara"/>
              <a:cs typeface="Candara"/>
              <a:sym typeface="Candara"/>
            </a:endParaRPr>
          </a:p>
        </p:txBody>
      </p:sp>
      <p:sp>
        <p:nvSpPr>
          <p:cNvPr id="260" name="Google Shape;260;p1"/>
          <p:cNvSpPr txBox="1"/>
          <p:nvPr/>
        </p:nvSpPr>
        <p:spPr>
          <a:xfrm>
            <a:off x="15054404" y="6925706"/>
            <a:ext cx="5539144"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reprehenderit in voluptate velit esse cillum dolore eu fugiat nulla pariatur. Excepteur sint occaecat cupidatat non proident, sunt in culpa qui officia deserunt mollit anim id est laborum. Lorem ipsum dolor sit amet, consectetur adipisicing elit, sed do eiusmod tempor incididunt ut labore et dolore magna aliqua. Ut enim ad minim veniam.</a:t>
            </a:r>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consectetur adipisicing elit, sed do tempor incididunt ut labore et dolore magna aliqua. Ut enim ad minim veniam.</a:t>
            </a:r>
            <a:endParaRPr/>
          </a:p>
        </p:txBody>
      </p:sp>
      <p:pic>
        <p:nvPicPr>
          <p:cNvPr id="261" name="Google Shape;261;p1" descr="Robot"/>
          <p:cNvPicPr preferRelativeResize="0"/>
          <p:nvPr/>
        </p:nvPicPr>
        <p:blipFill rotWithShape="1">
          <a:blip r:embed="rId5">
            <a:alphaModFix/>
          </a:blip>
          <a:srcRect/>
          <a:stretch/>
        </p:blipFill>
        <p:spPr>
          <a:xfrm>
            <a:off x="16863856" y="11315189"/>
            <a:ext cx="1920240" cy="1920240"/>
          </a:xfrm>
          <a:prstGeom prst="rect">
            <a:avLst/>
          </a:prstGeom>
          <a:noFill/>
          <a:ln>
            <a:noFill/>
          </a:ln>
        </p:spPr>
      </p:pic>
      <p:sp>
        <p:nvSpPr>
          <p:cNvPr id="262" name="Google Shape;262;p1"/>
          <p:cNvSpPr txBox="1"/>
          <p:nvPr/>
        </p:nvSpPr>
        <p:spPr>
          <a:xfrm>
            <a:off x="7456806" y="15905203"/>
            <a:ext cx="3099967"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esse cillum dolore eu fugiat nulla pariatur. Excepteur sint occaecat cupidatat non proident, sunt in culpa qui officia deserunt mollit anim id est laborum.</a:t>
            </a:r>
            <a:endParaRPr/>
          </a:p>
        </p:txBody>
      </p:sp>
      <p:grpSp>
        <p:nvGrpSpPr>
          <p:cNvPr id="263" name="Google Shape;263;p1"/>
          <p:cNvGrpSpPr/>
          <p:nvPr/>
        </p:nvGrpSpPr>
        <p:grpSpPr>
          <a:xfrm>
            <a:off x="11273610" y="13406426"/>
            <a:ext cx="5842693" cy="2646878"/>
            <a:chOff x="900312" y="4626819"/>
            <a:chExt cx="5842693" cy="2646878"/>
          </a:xfrm>
        </p:grpSpPr>
        <p:sp>
          <p:nvSpPr>
            <p:cNvPr id="264" name="Google Shape;264;p1"/>
            <p:cNvSpPr txBox="1"/>
            <p:nvPr/>
          </p:nvSpPr>
          <p:spPr>
            <a:xfrm>
              <a:off x="900312" y="4626819"/>
              <a:ext cx="1271502"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4</a:t>
              </a:r>
              <a:endParaRPr sz="16600" b="1" i="1">
                <a:solidFill>
                  <a:srgbClr val="3F3151"/>
                </a:solidFill>
                <a:latin typeface="Candara"/>
                <a:ea typeface="Candara"/>
                <a:cs typeface="Candara"/>
                <a:sym typeface="Candara"/>
              </a:endParaRPr>
            </a:p>
          </p:txBody>
        </p:sp>
        <p:sp>
          <p:nvSpPr>
            <p:cNvPr id="265" name="Google Shape;265;p1"/>
            <p:cNvSpPr txBox="1"/>
            <p:nvPr/>
          </p:nvSpPr>
          <p:spPr>
            <a:xfrm>
              <a:off x="2239849" y="5802251"/>
              <a:ext cx="4503156"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Conclusiones</a:t>
              </a:r>
              <a:endParaRPr sz="6000" b="1">
                <a:solidFill>
                  <a:srgbClr val="3F3151"/>
                </a:solidFill>
                <a:latin typeface="Candara"/>
                <a:ea typeface="Candara"/>
                <a:cs typeface="Candara"/>
                <a:sym typeface="Candara"/>
              </a:endParaRPr>
            </a:p>
          </p:txBody>
        </p:sp>
      </p:grpSp>
      <p:grpSp>
        <p:nvGrpSpPr>
          <p:cNvPr id="266" name="Google Shape;266;p1"/>
          <p:cNvGrpSpPr/>
          <p:nvPr/>
        </p:nvGrpSpPr>
        <p:grpSpPr>
          <a:xfrm>
            <a:off x="972320" y="13478434"/>
            <a:ext cx="4887751" cy="2646878"/>
            <a:chOff x="900312" y="4702603"/>
            <a:chExt cx="4887751" cy="2646878"/>
          </a:xfrm>
        </p:grpSpPr>
        <p:sp>
          <p:nvSpPr>
            <p:cNvPr id="267" name="Google Shape;267;p1"/>
            <p:cNvSpPr txBox="1"/>
            <p:nvPr/>
          </p:nvSpPr>
          <p:spPr>
            <a:xfrm>
              <a:off x="900312" y="4702603"/>
              <a:ext cx="1178528"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3</a:t>
              </a:r>
              <a:endParaRPr sz="16600" b="1" i="1">
                <a:solidFill>
                  <a:srgbClr val="3F3151"/>
                </a:solidFill>
                <a:latin typeface="Candara"/>
                <a:ea typeface="Candara"/>
                <a:cs typeface="Candara"/>
                <a:sym typeface="Candara"/>
              </a:endParaRPr>
            </a:p>
          </p:txBody>
        </p:sp>
        <p:sp>
          <p:nvSpPr>
            <p:cNvPr id="268" name="Google Shape;268;p1"/>
            <p:cNvSpPr txBox="1"/>
            <p:nvPr/>
          </p:nvSpPr>
          <p:spPr>
            <a:xfrm>
              <a:off x="1982213" y="5804200"/>
              <a:ext cx="380585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Resultados</a:t>
              </a:r>
              <a:endParaRPr sz="6000" b="1">
                <a:solidFill>
                  <a:srgbClr val="3F3151"/>
                </a:solidFill>
                <a:latin typeface="Candara"/>
                <a:ea typeface="Candara"/>
                <a:cs typeface="Candara"/>
                <a:sym typeface="Candara"/>
              </a:endParaRPr>
            </a:p>
          </p:txBody>
        </p:sp>
      </p:grpSp>
      <p:grpSp>
        <p:nvGrpSpPr>
          <p:cNvPr id="269" name="Google Shape;269;p1"/>
          <p:cNvGrpSpPr/>
          <p:nvPr/>
        </p:nvGrpSpPr>
        <p:grpSpPr>
          <a:xfrm>
            <a:off x="11190805" y="4716245"/>
            <a:ext cx="5509716" cy="2646878"/>
            <a:chOff x="900312" y="4860261"/>
            <a:chExt cx="5509716" cy="2646878"/>
          </a:xfrm>
        </p:grpSpPr>
        <p:sp>
          <p:nvSpPr>
            <p:cNvPr id="270" name="Google Shape;270;p1"/>
            <p:cNvSpPr txBox="1"/>
            <p:nvPr/>
          </p:nvSpPr>
          <p:spPr>
            <a:xfrm>
              <a:off x="900312" y="4860261"/>
              <a:ext cx="1144865"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2</a:t>
              </a:r>
              <a:endParaRPr sz="16600" b="1" i="1">
                <a:solidFill>
                  <a:srgbClr val="3F3151"/>
                </a:solidFill>
                <a:latin typeface="Candara"/>
                <a:ea typeface="Candara"/>
                <a:cs typeface="Candara"/>
                <a:sym typeface="Candara"/>
              </a:endParaRPr>
            </a:p>
          </p:txBody>
        </p:sp>
        <p:sp>
          <p:nvSpPr>
            <p:cNvPr id="271" name="Google Shape;271;p1"/>
            <p:cNvSpPr txBox="1"/>
            <p:nvPr/>
          </p:nvSpPr>
          <p:spPr>
            <a:xfrm>
              <a:off x="1982213" y="5804200"/>
              <a:ext cx="442781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Metodología</a:t>
              </a:r>
              <a:endParaRPr sz="6000" b="1" dirty="0">
                <a:solidFill>
                  <a:srgbClr val="3F3151"/>
                </a:solidFill>
                <a:latin typeface="Candara"/>
                <a:ea typeface="Candara"/>
                <a:cs typeface="Candara"/>
                <a:sym typeface="Candara"/>
              </a:endParaRPr>
            </a:p>
          </p:txBody>
        </p:sp>
      </p:grpSp>
      <p:sp>
        <p:nvSpPr>
          <p:cNvPr id="272" name="Google Shape;272;p1"/>
          <p:cNvSpPr txBox="1"/>
          <p:nvPr/>
        </p:nvSpPr>
        <p:spPr>
          <a:xfrm>
            <a:off x="11418302" y="21957949"/>
            <a:ext cx="328647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4800" b="1">
                <a:solidFill>
                  <a:srgbClr val="3F3151"/>
                </a:solidFill>
                <a:latin typeface="Candara"/>
                <a:ea typeface="Candara"/>
                <a:cs typeface="Candara"/>
                <a:sym typeface="Candara"/>
              </a:rPr>
              <a:t>Referencias</a:t>
            </a:r>
            <a:endParaRPr sz="4800" b="1">
              <a:solidFill>
                <a:srgbClr val="3F3151"/>
              </a:solidFill>
              <a:latin typeface="Candara"/>
              <a:ea typeface="Candara"/>
              <a:cs typeface="Candara"/>
              <a:sym typeface="Candara"/>
            </a:endParaRPr>
          </a:p>
        </p:txBody>
      </p:sp>
      <p:sp>
        <p:nvSpPr>
          <p:cNvPr id="273" name="Google Shape;273;p1"/>
          <p:cNvSpPr txBox="1"/>
          <p:nvPr/>
        </p:nvSpPr>
        <p:spPr>
          <a:xfrm>
            <a:off x="11398451" y="23196769"/>
            <a:ext cx="9195097" cy="230832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Agulhon R., Bassino J. P., Boniface J. C., Brechbuhler Ch., Milaire H. G., Mouchart A., Roussel C. (1980). </a:t>
            </a:r>
            <a:r>
              <a:rPr lang="es-ES" sz="2400" i="1">
                <a:solidFill>
                  <a:schemeClr val="dk1"/>
                </a:solidFill>
                <a:latin typeface="Candara"/>
                <a:ea typeface="Candara"/>
                <a:cs typeface="Candara"/>
                <a:sym typeface="Candara"/>
              </a:rPr>
              <a:t>Protection integree du vigne.</a:t>
            </a:r>
            <a:r>
              <a:rPr lang="es-ES" sz="2400">
                <a:solidFill>
                  <a:schemeClr val="dk1"/>
                </a:solidFill>
                <a:latin typeface="Candara"/>
                <a:ea typeface="Candara"/>
                <a:cs typeface="Candara"/>
                <a:sym typeface="Candara"/>
              </a:rPr>
              <a:t> ITV-ACTA. Ed. Issoudun. Francia I, 148, pp. II, 79 pp.</a:t>
            </a: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Barrios G., Castillo R., Coscolla R., Lucas A., Pérez J. L., Toledo J. coord. (1998). </a:t>
            </a:r>
            <a:r>
              <a:rPr lang="es-ES" sz="2400" i="1">
                <a:solidFill>
                  <a:schemeClr val="dk1"/>
                </a:solidFill>
                <a:latin typeface="Candara"/>
                <a:ea typeface="Candara"/>
                <a:cs typeface="Candara"/>
                <a:sym typeface="Candara"/>
              </a:rPr>
              <a:t>Los parásitos de la vid. Estrategias de protección razonada. </a:t>
            </a:r>
            <a:r>
              <a:rPr lang="es-ES" sz="2400">
                <a:solidFill>
                  <a:schemeClr val="dk1"/>
                </a:solidFill>
                <a:latin typeface="Candara"/>
                <a:ea typeface="Candara"/>
                <a:cs typeface="Candara"/>
                <a:sym typeface="Candara"/>
              </a:rPr>
              <a:t>MAPA-Mundi Prensa Eds. Madrid. 328 pp.</a:t>
            </a:r>
            <a:endParaRPr sz="2400">
              <a:solidFill>
                <a:schemeClr val="dk1"/>
              </a:solidFill>
              <a:latin typeface="Candara"/>
              <a:ea typeface="Candara"/>
              <a:cs typeface="Candara"/>
              <a:sym typeface="Candara"/>
            </a:endParaRPr>
          </a:p>
        </p:txBody>
      </p:sp>
      <p:sp>
        <p:nvSpPr>
          <p:cNvPr id="274" name="Google Shape;274;p1"/>
          <p:cNvSpPr txBox="1"/>
          <p:nvPr/>
        </p:nvSpPr>
        <p:spPr>
          <a:xfrm>
            <a:off x="967011" y="24478375"/>
            <a:ext cx="9589762" cy="30469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in culpa qui officia deserunt mollit anim id est laborum.</a:t>
            </a:r>
            <a:endParaRPr/>
          </a:p>
          <a:p>
            <a:pPr marL="0" marR="0" lvl="0" indent="0" algn="just" rtl="0">
              <a:spcBef>
                <a:spcPts val="0"/>
              </a:spcBef>
              <a:spcAft>
                <a:spcPts val="0"/>
              </a:spcAft>
              <a:buNone/>
            </a:pP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a:t>
            </a:r>
            <a:endParaRPr/>
          </a:p>
        </p:txBody>
      </p:sp>
      <p:sp>
        <p:nvSpPr>
          <p:cNvPr id="2" name="Google Shape;276;p1">
            <a:extLst>
              <a:ext uri="{FF2B5EF4-FFF2-40B4-BE49-F238E27FC236}">
                <a16:creationId xmlns:a16="http://schemas.microsoft.com/office/drawing/2014/main" id="{1A065793-0C64-19EA-E256-9E37334D2689}"/>
              </a:ext>
            </a:extLst>
          </p:cNvPr>
          <p:cNvSpPr txBox="1"/>
          <p:nvPr/>
        </p:nvSpPr>
        <p:spPr>
          <a:xfrm>
            <a:off x="13026678" y="28815569"/>
            <a:ext cx="7466284"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4800" dirty="0">
                <a:solidFill>
                  <a:srgbClr val="A5A5A5"/>
                </a:solidFill>
                <a:latin typeface="Calibri"/>
                <a:ea typeface="Calibri"/>
                <a:cs typeface="Calibri"/>
                <a:sym typeface="Calibri"/>
              </a:rPr>
              <a:t>Espacio para logos propios</a:t>
            </a:r>
            <a:endParaRPr sz="1200" dirty="0"/>
          </a:p>
        </p:txBody>
      </p:sp>
      <p:sp>
        <p:nvSpPr>
          <p:cNvPr id="3" name="Google Shape;277;p1">
            <a:extLst>
              <a:ext uri="{FF2B5EF4-FFF2-40B4-BE49-F238E27FC236}">
                <a16:creationId xmlns:a16="http://schemas.microsoft.com/office/drawing/2014/main" id="{DF5B238E-039B-0AA0-38B5-EBE94ADD5D25}"/>
              </a:ext>
            </a:extLst>
          </p:cNvPr>
          <p:cNvSpPr/>
          <p:nvPr/>
        </p:nvSpPr>
        <p:spPr>
          <a:xfrm>
            <a:off x="12853640" y="28561445"/>
            <a:ext cx="7848872" cy="1368152"/>
          </a:xfrm>
          <a:prstGeom prst="roundRect">
            <a:avLst>
              <a:gd name="adj" fmla="val 16667"/>
            </a:avLst>
          </a:prstGeom>
          <a:noFill/>
          <a:ln w="254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8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2e3cfe6-ad2c-402a-927d-fd0a92d09e0d">
      <Terms xmlns="http://schemas.microsoft.com/office/infopath/2007/PartnerControls"/>
    </lcf76f155ced4ddcb4097134ff3c332f>
    <TaxCatchAll xmlns="28807b0c-6a3e-449e-af92-729ee5dd727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FB631EFA2E76D6419671D3D85912BDA9" ma:contentTypeVersion="12" ma:contentTypeDescription="Crear nuevo documento." ma:contentTypeScope="" ma:versionID="f13f9e73cc1eb5d01c45b3fb17eb1237">
  <xsd:schema xmlns:xsd="http://www.w3.org/2001/XMLSchema" xmlns:xs="http://www.w3.org/2001/XMLSchema" xmlns:p="http://schemas.microsoft.com/office/2006/metadata/properties" xmlns:ns2="92e3cfe6-ad2c-402a-927d-fd0a92d09e0d" xmlns:ns3="28807b0c-6a3e-449e-af92-729ee5dd7277" targetNamespace="http://schemas.microsoft.com/office/2006/metadata/properties" ma:root="true" ma:fieldsID="ff0e96aea18c19ecbd4db88c1ef147a8" ns2:_="" ns3:_="">
    <xsd:import namespace="92e3cfe6-ad2c-402a-927d-fd0a92d09e0d"/>
    <xsd:import namespace="28807b0c-6a3e-449e-af92-729ee5dd7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3cfe6-ad2c-402a-927d-fd0a92d09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eb69309-aa2e-4ef3-9525-ce7090cec8d5"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8807b0c-6a3e-449e-af92-729ee5dd727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ee6416b-2b2d-47a2-96d4-1b36fe38840d}" ma:internalName="TaxCatchAll" ma:showField="CatchAllData" ma:web="28807b0c-6a3e-449e-af92-729ee5dd7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3949F5-160B-497E-A560-0D794E1DDEAE}">
  <ds:schemaRefs>
    <ds:schemaRef ds:uri="http://schemas.microsoft.com/sharepoint/v3/contenttype/forms"/>
  </ds:schemaRefs>
</ds:datastoreItem>
</file>

<file path=customXml/itemProps2.xml><?xml version="1.0" encoding="utf-8"?>
<ds:datastoreItem xmlns:ds="http://schemas.openxmlformats.org/officeDocument/2006/customXml" ds:itemID="{75E7D577-3E99-4681-BD82-5D42B7559DB0}">
  <ds:schemaRefs>
    <ds:schemaRef ds:uri="http://schemas.microsoft.com/office/2006/metadata/properties"/>
    <ds:schemaRef ds:uri="http://schemas.microsoft.com/office/infopath/2007/PartnerControls"/>
    <ds:schemaRef ds:uri="92e3cfe6-ad2c-402a-927d-fd0a92d09e0d"/>
    <ds:schemaRef ds:uri="28807b0c-6a3e-449e-af92-729ee5dd7277"/>
  </ds:schemaRefs>
</ds:datastoreItem>
</file>

<file path=customXml/itemProps3.xml><?xml version="1.0" encoding="utf-8"?>
<ds:datastoreItem xmlns:ds="http://schemas.openxmlformats.org/officeDocument/2006/customXml" ds:itemID="{AAF473E2-9A65-4457-BD23-7197F23829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3cfe6-ad2c-402a-927d-fd0a92d09e0d"/>
    <ds:schemaRef ds:uri="28807b0c-6a3e-449e-af92-729ee5dd7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106</TotalTime>
  <Words>766</Words>
  <Application>Microsoft Office PowerPoint</Application>
  <PresentationFormat>Personalizado</PresentationFormat>
  <Paragraphs>31</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Candara</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blpacbla</dc:creator>
  <cp:lastModifiedBy>Doroteya Dimitrova Angelova</cp:lastModifiedBy>
  <cp:revision>13</cp:revision>
  <dcterms:created xsi:type="dcterms:W3CDTF">2012-05-23T10:55:00Z</dcterms:created>
  <dcterms:modified xsi:type="dcterms:W3CDTF">2026-05-29T08:38:26Z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0x010100FB631EFA2E76D6419671D3D85912BDA9</vt:lpwstr>
  </property>
  <property fmtid="{D5CDD505-2E9C-101B-9397-08002B2CF9AE}" pid="3" name="MediaServiceImageTags">
    <vt:lpwstr/>
  </property>
</Properties>
</file>